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5" r:id="rId3"/>
    <p:sldId id="258" r:id="rId4"/>
    <p:sldId id="259" r:id="rId5"/>
    <p:sldId id="262" r:id="rId6"/>
    <p:sldId id="267" r:id="rId7"/>
    <p:sldId id="264" r:id="rId8"/>
    <p:sldId id="263" r:id="rId9"/>
    <p:sldId id="268" r:id="rId10"/>
    <p:sldId id="269" r:id="rId11"/>
    <p:sldId id="270" r:id="rId12"/>
    <p:sldId id="266" r:id="rId13"/>
    <p:sldId id="273" r:id="rId14"/>
    <p:sldId id="274" r:id="rId15"/>
    <p:sldId id="282" r:id="rId16"/>
    <p:sldId id="290" r:id="rId17"/>
    <p:sldId id="272" r:id="rId18"/>
    <p:sldId id="291" r:id="rId19"/>
    <p:sldId id="292" r:id="rId20"/>
    <p:sldId id="293" r:id="rId21"/>
    <p:sldId id="294" r:id="rId2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0"/>
    <p:restoredTop sz="90476"/>
  </p:normalViewPr>
  <p:slideViewPr>
    <p:cSldViewPr snapToGrid="0" snapToObjects="1">
      <p:cViewPr varScale="1">
        <p:scale>
          <a:sx n="56" d="100"/>
          <a:sy n="56" d="100"/>
        </p:scale>
        <p:origin x="120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30703-280B-764D-8E11-0DEFB9104651}" type="datetimeFigureOut">
              <a:rPr kumimoji="1" lang="ja-JP" altLang="en-US" smtClean="0"/>
              <a:t>2023/1/12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A9EEB2-B107-C84E-A7C3-B260FAFE00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5762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9EEB2-B107-C84E-A7C3-B260FAFE00DC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0582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800">
                <a:effectLst/>
                <a:latin typeface="HaranoAjiMincho-Regular-Identity-H"/>
              </a:rPr>
              <a:t>偏波の状態は，ストークスベクトル </a:t>
            </a:r>
            <a:r>
              <a:rPr lang="en-US" altLang="ja-JP" sz="1800" dirty="0">
                <a:effectLst/>
                <a:latin typeface="CMMIB10"/>
              </a:rPr>
              <a:t>g </a:t>
            </a:r>
            <a:r>
              <a:rPr lang="ja-JP" altLang="en-US" sz="1800">
                <a:effectLst/>
                <a:latin typeface="HaranoAjiMincho-Regular-Identity-H"/>
              </a:rPr>
              <a:t>により，表現できる</a:t>
            </a:r>
            <a:r>
              <a:rPr lang="en-US" altLang="ja-JP" sz="1800" dirty="0">
                <a:effectLst/>
                <a:latin typeface="HaranoAjiMincho-Regular-Identity-H"/>
              </a:rPr>
              <a:t>. </a:t>
            </a:r>
            <a:endParaRPr lang="ja-JP" alt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800" dirty="0">
                <a:effectLst/>
                <a:latin typeface="CMMI10"/>
              </a:rPr>
              <a:t>g</a:t>
            </a:r>
            <a:r>
              <a:rPr lang="en-US" altLang="ja-JP" sz="1800" dirty="0">
                <a:effectLst/>
                <a:latin typeface="CMR7"/>
              </a:rPr>
              <a:t>1</a:t>
            </a:r>
            <a:r>
              <a:rPr lang="ja-JP" altLang="en-US" sz="1800">
                <a:effectLst/>
                <a:latin typeface="HaranoAjiMincho-Regular-Identity-H"/>
              </a:rPr>
              <a:t>，</a:t>
            </a:r>
            <a:r>
              <a:rPr lang="en-US" altLang="ja-JP" sz="1800" dirty="0">
                <a:effectLst/>
                <a:latin typeface="CMMI10"/>
              </a:rPr>
              <a:t>g</a:t>
            </a:r>
            <a:r>
              <a:rPr lang="en-US" altLang="ja-JP" sz="1800" dirty="0">
                <a:effectLst/>
                <a:latin typeface="CMR7"/>
              </a:rPr>
              <a:t>2</a:t>
            </a:r>
            <a:r>
              <a:rPr lang="ja-JP" altLang="en-US" sz="1800">
                <a:effectLst/>
                <a:latin typeface="HaranoAjiMincho-Regular-Identity-H"/>
              </a:rPr>
              <a:t>，</a:t>
            </a:r>
            <a:r>
              <a:rPr lang="en-US" altLang="ja-JP" sz="1800" dirty="0">
                <a:effectLst/>
                <a:latin typeface="CMMI10"/>
              </a:rPr>
              <a:t>g</a:t>
            </a:r>
            <a:r>
              <a:rPr lang="en-US" altLang="ja-JP" sz="1800" dirty="0">
                <a:effectLst/>
                <a:latin typeface="CMR7"/>
              </a:rPr>
              <a:t>3 </a:t>
            </a:r>
            <a:r>
              <a:rPr lang="ja-JP" altLang="en-US" sz="1800">
                <a:effectLst/>
                <a:latin typeface="HaranoAjiMincho-Regular-Identity-H"/>
              </a:rPr>
              <a:t>を </a:t>
            </a:r>
            <a:r>
              <a:rPr lang="en-US" altLang="ja-JP" sz="1800" dirty="0">
                <a:effectLst/>
                <a:latin typeface="CMMI10"/>
              </a:rPr>
              <a:t>g</a:t>
            </a:r>
            <a:r>
              <a:rPr lang="en-US" altLang="ja-JP" sz="1800" dirty="0">
                <a:effectLst/>
                <a:latin typeface="CMR7"/>
              </a:rPr>
              <a:t>0 </a:t>
            </a:r>
            <a:r>
              <a:rPr lang="ja-JP" altLang="en-US" sz="1800">
                <a:effectLst/>
                <a:latin typeface="HaranoAjiMincho-Regular-Identity-H"/>
              </a:rPr>
              <a:t>で割ると，</a:t>
            </a:r>
            <a:r>
              <a:rPr lang="en-US" altLang="ja-JP" sz="1800" dirty="0">
                <a:effectLst/>
                <a:latin typeface="CMR10"/>
              </a:rPr>
              <a:t>3 </a:t>
            </a:r>
            <a:r>
              <a:rPr lang="ja-JP" altLang="en-US" sz="1800">
                <a:effectLst/>
                <a:latin typeface="HaranoAjiMincho-Regular-Identity-H"/>
              </a:rPr>
              <a:t>つのパラメータから得られる座標は，単位球上の点になる</a:t>
            </a:r>
            <a:r>
              <a:rPr lang="en-US" altLang="ja-JP" sz="1800" dirty="0">
                <a:effectLst/>
                <a:latin typeface="HaranoAjiMincho-Regular-Identity-H"/>
              </a:rPr>
              <a:t>.</a:t>
            </a:r>
            <a:r>
              <a:rPr lang="ja-JP" altLang="en-US" sz="1800">
                <a:effectLst/>
                <a:latin typeface="HaranoAjiMincho-Regular-Identity-H"/>
              </a:rPr>
              <a:t>この</a:t>
            </a:r>
            <a:r>
              <a:rPr lang="en-US" altLang="ja-JP" sz="1800" dirty="0">
                <a:effectLst/>
                <a:latin typeface="CMR10"/>
              </a:rPr>
              <a:t>3</a:t>
            </a:r>
            <a:r>
              <a:rPr lang="ja-JP" altLang="en-US" sz="1800">
                <a:effectLst/>
                <a:latin typeface="HaranoAjiMincho-Regular-Identity-H"/>
              </a:rPr>
              <a:t>つのパラメータからポアンカレベクトル </a:t>
            </a:r>
            <a:r>
              <a:rPr lang="en-US" altLang="ja-JP" sz="1800" dirty="0">
                <a:effectLst/>
                <a:latin typeface="CMMIB10"/>
              </a:rPr>
              <a:t>P</a:t>
            </a:r>
            <a:r>
              <a:rPr lang="ja-JP" altLang="en-US" sz="1800">
                <a:effectLst/>
                <a:latin typeface="CMMIB10"/>
              </a:rPr>
              <a:t>が</a:t>
            </a:r>
            <a:r>
              <a:rPr lang="ja-JP" altLang="en-US" sz="1800">
                <a:effectLst/>
                <a:latin typeface="HaranoAjiMincho-Regular-Identity-H"/>
              </a:rPr>
              <a:t>得られる</a:t>
            </a:r>
            <a:r>
              <a:rPr lang="en-US" altLang="ja-JP" sz="1800" dirty="0">
                <a:effectLst/>
                <a:latin typeface="HaranoAjiMincho-Regular-Identity-H"/>
              </a:rPr>
              <a:t>. </a:t>
            </a:r>
            <a:endParaRPr lang="ja-JP" altLang="en-US"/>
          </a:p>
          <a:p>
            <a:r>
              <a:rPr lang="ja-JP" altLang="en-US" sz="1800">
                <a:effectLst/>
                <a:latin typeface="HaranoAjiMincho-Regular-Identity-H"/>
              </a:rPr>
              <a:t>ポアンカレベクトル </a:t>
            </a:r>
            <a:r>
              <a:rPr lang="en-US" altLang="ja-JP" sz="1800" dirty="0">
                <a:effectLst/>
                <a:latin typeface="CMMIB10"/>
              </a:rPr>
              <a:t>P </a:t>
            </a:r>
            <a:r>
              <a:rPr lang="ja-JP" altLang="en-US" sz="1800">
                <a:effectLst/>
                <a:latin typeface="HaranoAjiMincho-Regular-Identity-H"/>
              </a:rPr>
              <a:t>はポアンカレ球上で表現できる</a:t>
            </a:r>
            <a:r>
              <a:rPr lang="en-US" altLang="ja-JP" sz="1800" dirty="0">
                <a:effectLst/>
                <a:latin typeface="HaranoAjiMincho-Regular-Identity-H"/>
              </a:rPr>
              <a:t>.</a:t>
            </a:r>
            <a:r>
              <a:rPr lang="ja-JP" altLang="en-US" sz="1800">
                <a:effectLst/>
                <a:latin typeface="HaranoAjiMincho-Regular-Identity-H"/>
              </a:rPr>
              <a:t>これは偏波の状態を視覚化するのに便利な表現方法である</a:t>
            </a:r>
            <a:r>
              <a:rPr lang="en-US" altLang="ja-JP" sz="1800" dirty="0">
                <a:effectLst/>
                <a:latin typeface="HaranoAjiMincho-Regular-Identity-H"/>
              </a:rPr>
              <a:t>. </a:t>
            </a:r>
            <a:endParaRPr lang="ja-JP" altLang="en-US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9EEB2-B107-C84E-A7C3-B260FAFE00DC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5833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>
                <a:effectLst/>
                <a:latin typeface="HaranoAjiMincho-Regular-Identity-H"/>
              </a:rPr>
              <a:t> </a:t>
            </a:r>
            <a:r>
              <a:rPr lang="en-US" altLang="ja-JP" sz="1200" dirty="0">
                <a:effectLst/>
                <a:latin typeface="CMR10"/>
              </a:rPr>
              <a:t>3 </a:t>
            </a:r>
            <a:r>
              <a:rPr lang="ja-JP" altLang="en-US" sz="1200">
                <a:effectLst/>
                <a:latin typeface="HaranoAjiMincho-Regular-Identity-H"/>
              </a:rPr>
              <a:t>次元空間における回転は四元数の席により表現できる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9EEB2-B107-C84E-A7C3-B260FAFE00DC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5714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リザバーコンピューティングは、</a:t>
            </a:r>
            <a:r>
              <a:rPr lang="ja-JP" altLang="en-US" sz="1800">
                <a:effectLst/>
                <a:latin typeface="HaranoAjiMincho-Regular-Identity-H"/>
              </a:rPr>
              <a:t>時系列情報処理に適した機械学習の枠組みの一つである。</a:t>
            </a:r>
            <a:endParaRPr lang="en-US" altLang="ja-JP" sz="1800" dirty="0">
              <a:effectLst/>
              <a:latin typeface="HaranoAjiMincho-Regular-Identity-H"/>
            </a:endParaRPr>
          </a:p>
          <a:p>
            <a:r>
              <a:rPr lang="ja-JP" altLang="en-US" sz="1800">
                <a:effectLst/>
                <a:latin typeface="HaranoAjiMincho-Regular-Identity-H"/>
              </a:rPr>
              <a:t>入力端子信号にかかる重み </a:t>
            </a:r>
            <a:r>
              <a:rPr lang="en-US" altLang="ja-JP" sz="1800" dirty="0">
                <a:effectLst/>
                <a:latin typeface="CMBX10"/>
              </a:rPr>
              <a:t>W</a:t>
            </a:r>
            <a:r>
              <a:rPr lang="en-US" altLang="ja-JP" sz="1800" dirty="0">
                <a:effectLst/>
                <a:latin typeface="CMR7"/>
              </a:rPr>
              <a:t>in </a:t>
            </a:r>
            <a:r>
              <a:rPr lang="ja-JP" altLang="en-US" sz="1800">
                <a:effectLst/>
                <a:latin typeface="HaranoAjiMincho-Regular-Identity-H"/>
              </a:rPr>
              <a:t>とリザバー層の内部で相互にやりとりする信号 にかかる重み </a:t>
            </a:r>
            <a:r>
              <a:rPr lang="en-US" altLang="ja-JP" sz="1800" dirty="0" err="1">
                <a:effectLst/>
                <a:latin typeface="CMBX10"/>
              </a:rPr>
              <a:t>W</a:t>
            </a:r>
            <a:r>
              <a:rPr lang="en-US" altLang="ja-JP" sz="1800" dirty="0" err="1">
                <a:effectLst/>
                <a:latin typeface="CMR7"/>
              </a:rPr>
              <a:t>res</a:t>
            </a:r>
            <a:r>
              <a:rPr lang="en-US" altLang="ja-JP" sz="1800" dirty="0">
                <a:effectLst/>
                <a:latin typeface="CMR7"/>
              </a:rPr>
              <a:t> </a:t>
            </a:r>
            <a:r>
              <a:rPr lang="ja-JP" altLang="en-US" sz="1800">
                <a:effectLst/>
                <a:latin typeface="HaranoAjiMincho-Regular-Identity-H"/>
              </a:rPr>
              <a:t>は学習によって更新されないという特徴をもつ</a:t>
            </a:r>
            <a:r>
              <a:rPr lang="en-US" altLang="ja-JP" sz="1800" dirty="0">
                <a:effectLst/>
                <a:latin typeface="HaranoAjiMincho-Regular-Identity-H"/>
              </a:rPr>
              <a:t>. </a:t>
            </a:r>
            <a:endParaRPr lang="ja-JP" altLang="en-US" sz="28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ja-JP" altLang="en-US"/>
          </a:p>
          <a:p>
            <a:r>
              <a:rPr kumimoji="1" lang="en-US" altLang="ja-JP" dirty="0"/>
              <a:t>x(t)</a:t>
            </a:r>
            <a:r>
              <a:rPr kumimoji="1" lang="ja-JP" altLang="en-US"/>
              <a:t>を表す式に同時刻の入力</a:t>
            </a:r>
            <a:r>
              <a:rPr kumimoji="1" lang="en-US" altLang="ja-JP" dirty="0" err="1"/>
              <a:t>s_in</a:t>
            </a:r>
            <a:r>
              <a:rPr kumimoji="1" lang="en-US" altLang="ja-JP" dirty="0"/>
              <a:t>(t)</a:t>
            </a:r>
            <a:r>
              <a:rPr kumimoji="1" lang="ja-JP" altLang="en-US"/>
              <a:t>の他に</a:t>
            </a:r>
            <a:r>
              <a:rPr kumimoji="1" lang="en-US" altLang="ja-JP" dirty="0"/>
              <a:t>1</a:t>
            </a:r>
            <a:r>
              <a:rPr kumimoji="1" lang="ja-JP" altLang="en-US"/>
              <a:t>時刻前の</a:t>
            </a:r>
            <a:r>
              <a:rPr kumimoji="1" lang="en-US" altLang="ja-JP" dirty="0"/>
              <a:t>x(t-1)</a:t>
            </a:r>
            <a:r>
              <a:rPr kumimoji="1" lang="ja-JP" altLang="en-US"/>
              <a:t>の項があることにより過去の信号の影響が残る。これは記憶を持つことに相当し、時系列処理の可能性を生む。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9EEB2-B107-C84E-A7C3-B260FAFE00DC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8484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今回のシステムは</a:t>
            </a:r>
            <a:r>
              <a:rPr kumimoji="1" lang="en-US" altLang="ja-JP" dirty="0"/>
              <a:t>2</a:t>
            </a:r>
            <a:r>
              <a:rPr kumimoji="1" lang="ja-JP" altLang="en-US"/>
              <a:t>つの送信アンテナ</a:t>
            </a:r>
            <a:r>
              <a:rPr kumimoji="1" lang="en-US" altLang="ja-JP" dirty="0"/>
              <a:t>Tx1</a:t>
            </a:r>
            <a:r>
              <a:rPr kumimoji="1" lang="ja-JP" altLang="en-US"/>
              <a:t>、</a:t>
            </a:r>
            <a:r>
              <a:rPr kumimoji="1" lang="en-US" altLang="ja-JP" dirty="0"/>
              <a:t>Tx2</a:t>
            </a:r>
            <a:r>
              <a:rPr kumimoji="1" lang="ja-JP" altLang="en-US"/>
              <a:t>と受信アンテナ</a:t>
            </a:r>
            <a:r>
              <a:rPr kumimoji="1" lang="en-US" altLang="ja-JP" dirty="0"/>
              <a:t>Rx1</a:t>
            </a:r>
            <a:r>
              <a:rPr kumimoji="1" lang="ja-JP" altLang="en-US"/>
              <a:t>、</a:t>
            </a:r>
            <a:r>
              <a:rPr kumimoji="1" lang="en-US" altLang="ja-JP" dirty="0"/>
              <a:t>Rx2</a:t>
            </a:r>
            <a:r>
              <a:rPr kumimoji="1" lang="ja-JP" altLang="en-US"/>
              <a:t>がある。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9EEB2-B107-C84E-A7C3-B260FAFE00DC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7462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9EEB2-B107-C84E-A7C3-B260FAFE00DC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3364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AF50AC-6F5C-EF54-511E-654977C463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57FCDC-8A4B-B256-942E-D2C62D7253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CABD459-A28D-BD64-0458-FB2D89A9C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DF217-034B-7246-BACE-E176C4C54C93}" type="datetime1">
              <a:rPr kumimoji="1" lang="ja-JP" altLang="en-US" smtClean="0"/>
              <a:t>2023/1/12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CF0FE7-76DD-AC2C-E6C6-53BF33BE0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FD8B042-0DBC-CAD4-090A-7BA1B3C80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6968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886B83-A755-1AB8-A4C1-3AE5EF414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476CFEC-8343-DE21-E761-8060224F7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90F91B0-F4EB-72D0-E9AA-43D4754D2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83D80-88B2-614E-B5A2-62BC4A9226C4}" type="datetime1">
              <a:rPr kumimoji="1" lang="ja-JP" altLang="en-US" smtClean="0"/>
              <a:t>2023/1/12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E5F883F-5380-DBE7-C5AC-F6B0182A7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A4B2619-7A3D-7F51-E5F3-F6F5268D1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7888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C6386383-500E-D03D-EF49-319AC22411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85DB995-772F-BABA-AB56-19D1AD56C9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BE72E8E-F2AC-8B8A-D290-24B7404B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530AF-DAA4-2F4D-BB6A-D54CCD78B654}" type="datetime1">
              <a:rPr kumimoji="1" lang="ja-JP" altLang="en-US" smtClean="0"/>
              <a:t>2023/1/12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5DFC472-A967-10FC-CC42-C2D8036AD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07306B-C379-BE31-E680-CC3499308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4942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31BDFF-8106-5C0C-FED7-59AD4A563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6DC8E53-4C64-9116-3E12-1A59DB1F3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703081B-2728-F188-1893-C32B5AE52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34073-9A4C-0C43-AE2E-6276EF5F7FDD}" type="datetime1">
              <a:rPr kumimoji="1" lang="ja-JP" altLang="en-US" smtClean="0"/>
              <a:t>2023/1/12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F0F975B-3636-7EAB-AD66-23756737A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321E587-5C75-FF94-B3AE-FC2EF445A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314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5225A5-C1DC-5E08-95BD-B0D49C6F9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B8BE6F1-4FA0-E37A-3EB9-D4F1B4F9C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EAFAD24-C52E-08F8-CEF8-DFEA1A825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2C162-1807-D540-B519-8876BED3C77A}" type="datetime1">
              <a:rPr kumimoji="1" lang="ja-JP" altLang="en-US" smtClean="0"/>
              <a:t>2023/1/12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E2CCAB0-1B75-5356-C872-A841D228B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777CBA-B63C-7919-5219-FBEAE7FE5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7999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DADA64-64FD-5EB9-FFF3-C168B6E73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7E70B2F-E1B0-1131-F4B7-ADDF83788C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B7381A7-F16F-E1F4-0C54-1F51FFBFDF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BB68DC7-7C72-7D5B-BCAD-0B065CF1A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A16E-040A-6A4D-A2BB-080B546E4A91}" type="datetime1">
              <a:rPr kumimoji="1" lang="ja-JP" altLang="en-US" smtClean="0"/>
              <a:t>2023/1/12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F9EF2D8-D8B9-56C7-27C2-53D5A60E6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CDE2B2C-EBEE-CEFB-4844-A17B7E638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8939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9C287A-BCF9-8506-46C6-42E823BB0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F249D1-93B2-C48D-80E0-32A59DC51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66487FA-51AB-A25A-3AB9-3868ABDA25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205A63E-554D-0A86-6F43-384DAF728C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DA3F76F-2648-49A8-A4F0-1476E88099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5C2FAB4-D1E8-8B39-D502-F001AA7E9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A757C-DB37-FD4D-A66C-0E00886FC93B}" type="datetime1">
              <a:rPr kumimoji="1" lang="ja-JP" altLang="en-US" smtClean="0"/>
              <a:t>2023/1/12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C2C21A4-F7C0-177B-C9FA-8DD9344B0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BC5DE19-EF10-F1D9-94A2-012D2D053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0778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E7F72C-C886-999A-913C-B922244A8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C71E468-D4E2-2695-C057-7D57E4D11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C6954-D36C-9249-92F1-5F7B9AAE72A9}" type="datetime1">
              <a:rPr kumimoji="1" lang="ja-JP" altLang="en-US" smtClean="0"/>
              <a:t>2023/1/12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A8E3CB3-F55D-DE46-13CB-B5D5BD378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3004D57-26B9-AF9E-7953-3595CE4C7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6367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6ED253C-ACFB-9CB1-21AD-16DDA25DC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098FB-0DD3-1947-B653-23B25061DDB8}" type="datetime1">
              <a:rPr kumimoji="1" lang="ja-JP" altLang="en-US" smtClean="0"/>
              <a:t>2023/1/12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1A0D3D2-96D7-A073-40BE-EA6E11DAA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790B2D9-C236-3227-66D5-017578746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2937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4637B8-820B-5712-0A17-EC0F16F37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EA57A93-ED6E-0A6B-166F-F74D5B381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22011DF-8D72-94C5-F04B-77F00A9AF2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6D2FFA6-05C2-EC5B-F795-070AF26CC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2DB0F-4614-CC43-82A1-FEC981F5ACB4}" type="datetime1">
              <a:rPr kumimoji="1" lang="ja-JP" altLang="en-US" smtClean="0"/>
              <a:t>2023/1/12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65C7D46-6FC9-AEB3-4569-68698B410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0B47E32-F750-DA87-5E86-310E4684B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8845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C9B587-1720-29CD-B7E9-E76DE897C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916D1A3-966C-8692-55F8-5CAA3CFFA8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08629A8-20E2-548E-744F-734F575123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CCE8513-581F-DC11-3DB0-F83C5A643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6C6E-974C-034F-93AC-F1CA6C50261A}" type="datetime1">
              <a:rPr kumimoji="1" lang="ja-JP" altLang="en-US" smtClean="0"/>
              <a:t>2023/1/12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49B4A44-2980-E81F-2994-51233E8E9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24D15FB-15F8-5EB9-115C-9C8AF09D6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6426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AB58C5EF-8046-BB70-5889-169972A32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1E3F548-EF3F-6A14-8E26-B92305FC6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EFEAA13-5246-DFB9-7F4E-E1E37B96BD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B13C4-B351-384B-A3F6-2E968F9BE7D1}" type="datetime1">
              <a:rPr kumimoji="1" lang="ja-JP" altLang="en-US" smtClean="0"/>
              <a:t>2023/1/12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DB0DABF-0276-20E7-DBB4-0099863892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FE17C7D-A2EE-F3D3-04E2-990282488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3E5A2-C18A-384B-8912-BA4994A838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6178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6C6ECC-C870-F2B9-B1B0-BE6F1D363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4257" y="1371599"/>
            <a:ext cx="9383486" cy="2138363"/>
          </a:xfrm>
        </p:spPr>
        <p:txBody>
          <a:bodyPr>
            <a:normAutofit/>
          </a:bodyPr>
          <a:lstStyle/>
          <a:p>
            <a:r>
              <a:rPr kumimoji="1" lang="ja-JP" altLang="en-US" sz="3600" b="1"/>
              <a:t>四元数リザバーコンピューティングに基づく</a:t>
            </a:r>
            <a:br>
              <a:rPr kumimoji="1" lang="en-US" altLang="ja-JP" sz="3600" b="1" dirty="0"/>
            </a:br>
            <a:r>
              <a:rPr kumimoji="1" lang="ja-JP" altLang="en-US" sz="3600" b="1"/>
              <a:t>偏波リモートセンシングによる</a:t>
            </a:r>
            <a:br>
              <a:rPr kumimoji="1" lang="en-US" altLang="ja-JP" sz="3600" b="1" dirty="0"/>
            </a:br>
            <a:r>
              <a:rPr kumimoji="1" lang="ja-JP" altLang="en-US" sz="3600" b="1"/>
              <a:t>ヒトの動作の分類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1251992-227B-3F99-33B0-81D0B84DCB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33214"/>
            <a:ext cx="9144000" cy="1061457"/>
          </a:xfrm>
        </p:spPr>
        <p:txBody>
          <a:bodyPr/>
          <a:lstStyle/>
          <a:p>
            <a:r>
              <a:rPr kumimoji="1" lang="ja-JP" altLang="en-US" dirty="0"/>
              <a:t>電気電子工学科</a:t>
            </a:r>
            <a:endParaRPr lang="en-US" altLang="ja-JP" dirty="0"/>
          </a:p>
          <a:p>
            <a:r>
              <a:rPr kumimoji="1" lang="en-US" altLang="ja-JP" dirty="0"/>
              <a:t>B4</a:t>
            </a:r>
            <a:r>
              <a:rPr lang="ja-JP" altLang="en-US" dirty="0"/>
              <a:t> </a:t>
            </a:r>
            <a:r>
              <a:rPr kumimoji="1" lang="ja-JP" altLang="en-US" dirty="0"/>
              <a:t>上野俊樹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EBE2AD7-1D79-5EA0-2B0C-5B64B7CD5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z="2000" smtClean="0"/>
              <a:t>1</a:t>
            </a:fld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3681746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6D3FFD2-5DA8-4DED-807D-4969B8015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84BF822-9FDD-205D-6053-73BC6FC52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5" y="136525"/>
            <a:ext cx="9963150" cy="569322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2F028DD-6254-B588-BE58-3D6EDE3D694F}"/>
              </a:ext>
            </a:extLst>
          </p:cNvPr>
          <p:cNvSpPr txBox="1"/>
          <p:nvPr/>
        </p:nvSpPr>
        <p:spPr>
          <a:xfrm>
            <a:off x="5080337" y="564508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散乱行列の各要素</a:t>
            </a:r>
          </a:p>
        </p:txBody>
      </p:sp>
    </p:spTree>
    <p:extLst>
      <p:ext uri="{BB962C8B-B14F-4D97-AF65-F5344CB8AC3E}">
        <p14:creationId xmlns:p14="http://schemas.microsoft.com/office/powerpoint/2010/main" val="2239333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787795E-A78F-0023-53B4-1D26ADF92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z="2000" smtClean="0"/>
              <a:t>11</a:t>
            </a:fld>
            <a:endParaRPr kumimoji="1" lang="ja-JP" altLang="en-US" sz="200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420E823-C985-1B97-AF2C-C98194814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19" y="0"/>
            <a:ext cx="10696481" cy="611227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4B3C159-EB70-581E-FF3A-37E4E13926B3}"/>
              </a:ext>
            </a:extLst>
          </p:cNvPr>
          <p:cNvSpPr txBox="1"/>
          <p:nvPr/>
        </p:nvSpPr>
        <p:spPr>
          <a:xfrm>
            <a:off x="4412815" y="611227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ポアンカレ球上での偏波情報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6058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AAF5B6-5F6F-494C-808E-B3C5C1C94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3236"/>
          </a:xfrm>
        </p:spPr>
        <p:txBody>
          <a:bodyPr/>
          <a:lstStyle/>
          <a:p>
            <a:r>
              <a:rPr lang="ja-JP" altLang="en-US" dirty="0"/>
              <a:t>中間発表後に気づいた問題点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CB01AD7-E357-0D42-55B1-14C9FCE58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9587"/>
            <a:ext cx="10515600" cy="4687376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・自分が想定していたシステムと実際のシステムに違いがあった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・新たに使用し始めた</a:t>
            </a:r>
            <a:r>
              <a:rPr lang="en-US" altLang="ja-JP" dirty="0"/>
              <a:t>AD</a:t>
            </a:r>
            <a:r>
              <a:rPr lang="ja-JP" altLang="en-US" dirty="0"/>
              <a:t>変換器と</a:t>
            </a:r>
            <a:r>
              <a:rPr lang="en-US" altLang="ja-JP" dirty="0"/>
              <a:t>Tx1-2</a:t>
            </a:r>
            <a:r>
              <a:rPr lang="ja-JP" altLang="en-US" dirty="0"/>
              <a:t>の切り替えが非同期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BBCFB4D-AA6B-0713-C45F-108C827BE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z="2000" smtClean="0"/>
              <a:t>12</a:t>
            </a:fld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2844879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0795FB-792F-F8F5-7AB9-997EC16D0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ブロックダイアグラム</a:t>
            </a:r>
          </a:p>
        </p:txBody>
      </p:sp>
      <p:pic>
        <p:nvPicPr>
          <p:cNvPr id="6" name="コンテンツ プレースホルダー 5" descr="ダイアグラム, 概略図&#10;&#10;自動的に生成された説明">
            <a:extLst>
              <a:ext uri="{FF2B5EF4-FFF2-40B4-BE49-F238E27FC236}">
                <a16:creationId xmlns:a16="http://schemas.microsoft.com/office/drawing/2014/main" id="{EBC62ABF-3F02-9D4C-E37C-71B0EA33B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61405"/>
            <a:ext cx="5914182" cy="5345322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CC769AD-1000-99F6-B5B2-8826329BA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13</a:t>
            </a:fld>
            <a:endParaRPr kumimoji="1" lang="ja-JP" altLang="en-US"/>
          </a:p>
        </p:txBody>
      </p:sp>
      <p:pic>
        <p:nvPicPr>
          <p:cNvPr id="11" name="コンテンツ プレースホルダー 5" descr="屋内, コンピュータ, テーブル, 部屋 が含まれている画像&#10;&#10;自動的に生成された説明">
            <a:extLst>
              <a:ext uri="{FF2B5EF4-FFF2-40B4-BE49-F238E27FC236}">
                <a16:creationId xmlns:a16="http://schemas.microsoft.com/office/drawing/2014/main" id="{B3E39F4F-070C-600D-54F8-2DE8A5542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140" y="2797037"/>
            <a:ext cx="4572856" cy="3439549"/>
          </a:xfrm>
          <a:prstGeom prst="rect">
            <a:avLst/>
          </a:prstGeom>
        </p:spPr>
      </p:pic>
      <p:sp>
        <p:nvSpPr>
          <p:cNvPr id="12" name="楕円 11">
            <a:extLst>
              <a:ext uri="{FF2B5EF4-FFF2-40B4-BE49-F238E27FC236}">
                <a16:creationId xmlns:a16="http://schemas.microsoft.com/office/drawing/2014/main" id="{F9DB9DF3-22E8-1EDC-A5A1-038722184D5F}"/>
              </a:ext>
            </a:extLst>
          </p:cNvPr>
          <p:cNvSpPr/>
          <p:nvPr/>
        </p:nvSpPr>
        <p:spPr>
          <a:xfrm>
            <a:off x="2905432" y="4232787"/>
            <a:ext cx="589936" cy="7669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9D74CA18-5A9B-C8B2-AAB5-2D2107FD7058}"/>
              </a:ext>
            </a:extLst>
          </p:cNvPr>
          <p:cNvSpPr/>
          <p:nvPr/>
        </p:nvSpPr>
        <p:spPr>
          <a:xfrm>
            <a:off x="2899739" y="5113137"/>
            <a:ext cx="589936" cy="7669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C3AB4FD0-0495-380D-165A-76DD2FAE644E}"/>
              </a:ext>
            </a:extLst>
          </p:cNvPr>
          <p:cNvSpPr/>
          <p:nvPr/>
        </p:nvSpPr>
        <p:spPr>
          <a:xfrm>
            <a:off x="9687232" y="4404851"/>
            <a:ext cx="589936" cy="11110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6EFD2ADB-0827-B4D2-A4F0-B42CFFC63B91}"/>
              </a:ext>
            </a:extLst>
          </p:cNvPr>
          <p:cNvSpPr/>
          <p:nvPr/>
        </p:nvSpPr>
        <p:spPr>
          <a:xfrm>
            <a:off x="8600768" y="4404851"/>
            <a:ext cx="589936" cy="11110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 descr="テーブル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77149560-C006-C69F-BB12-09EBF5594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927" y="141107"/>
            <a:ext cx="3381554" cy="253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75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68A860-FC7D-EF36-15F5-0CAE37933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発振器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641D580-CA22-FB12-5121-EBCD6D64F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14</a:t>
            </a:fld>
            <a:endParaRPr kumimoji="1" lang="ja-JP" altLang="en-US"/>
          </a:p>
        </p:txBody>
      </p:sp>
      <p:pic>
        <p:nvPicPr>
          <p:cNvPr id="5" name="コンテンツ プレースホルダー 5" descr="ダイアグラム, 概略図&#10;&#10;自動的に生成された説明">
            <a:extLst>
              <a:ext uri="{FF2B5EF4-FFF2-40B4-BE49-F238E27FC236}">
                <a16:creationId xmlns:a16="http://schemas.microsoft.com/office/drawing/2014/main" id="{B0C78FC8-A399-A939-E4EE-F586FA207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4762" y="1027906"/>
            <a:ext cx="5736967" cy="5311231"/>
          </a:xfrm>
        </p:spPr>
      </p:pic>
      <p:sp>
        <p:nvSpPr>
          <p:cNvPr id="7" name="楕円 6">
            <a:extLst>
              <a:ext uri="{FF2B5EF4-FFF2-40B4-BE49-F238E27FC236}">
                <a16:creationId xmlns:a16="http://schemas.microsoft.com/office/drawing/2014/main" id="{AC7E77C2-287C-13C4-6E93-58BA083401DF}"/>
              </a:ext>
            </a:extLst>
          </p:cNvPr>
          <p:cNvSpPr/>
          <p:nvPr/>
        </p:nvSpPr>
        <p:spPr>
          <a:xfrm>
            <a:off x="8357419" y="2158405"/>
            <a:ext cx="501445" cy="6704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DE4FEF6-19B0-9193-62DF-6371B3BB1BBF}"/>
              </a:ext>
            </a:extLst>
          </p:cNvPr>
          <p:cNvSpPr txBox="1"/>
          <p:nvPr/>
        </p:nvSpPr>
        <p:spPr>
          <a:xfrm>
            <a:off x="801019" y="2493620"/>
            <a:ext cx="52949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仕様書では</a:t>
            </a:r>
            <a:r>
              <a:rPr kumimoji="1" lang="en-US" altLang="ja-JP" sz="2400" dirty="0"/>
              <a:t>DDS</a:t>
            </a:r>
            <a:r>
              <a:rPr kumimoji="1" lang="ja-JP" altLang="en-US" sz="2400" dirty="0"/>
              <a:t>発振器は</a:t>
            </a:r>
            <a:r>
              <a:rPr kumimoji="1" lang="en-US" altLang="ja-JP" sz="2400" dirty="0"/>
              <a:t>500MHz</a:t>
            </a:r>
            <a:r>
              <a:rPr kumimoji="1" lang="ja-JP" altLang="en-US" sz="2400" dirty="0"/>
              <a:t>以下に設定するように書かれていたが、実際のデフォルト設定が</a:t>
            </a:r>
            <a:r>
              <a:rPr kumimoji="1" lang="en-US" altLang="ja-JP" sz="2400" dirty="0"/>
              <a:t>1GHz</a:t>
            </a:r>
            <a:r>
              <a:rPr kumimoji="1" lang="ja-JP" altLang="en-US" sz="2400" dirty="0"/>
              <a:t>だった。</a:t>
            </a:r>
          </a:p>
        </p:txBody>
      </p:sp>
    </p:spTree>
    <p:extLst>
      <p:ext uri="{BB962C8B-B14F-4D97-AF65-F5344CB8AC3E}">
        <p14:creationId xmlns:p14="http://schemas.microsoft.com/office/powerpoint/2010/main" val="642223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030D2C7-88BE-2EB0-D376-024B6B25C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124" y="2242485"/>
            <a:ext cx="7001751" cy="402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E6B30B5-D47F-CAB6-93AC-C4910213F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非同期問題の解消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E3EADE-092B-7BFD-453D-D1EE80A5C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835" y="1364974"/>
            <a:ext cx="10836965" cy="4811989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/>
              <a:t>Tx1-2</a:t>
            </a:r>
            <a:r>
              <a:rPr lang="ja-JP" altLang="en-US" dirty="0"/>
              <a:t>の切り替えにおいて</a:t>
            </a:r>
            <a:r>
              <a:rPr lang="en-US" altLang="ja-JP" dirty="0" err="1"/>
              <a:t>raspberrypi</a:t>
            </a:r>
            <a:r>
              <a:rPr lang="ja-JP" altLang="en-US" dirty="0"/>
              <a:t>に搭載されているハードウェア</a:t>
            </a:r>
            <a:r>
              <a:rPr lang="en-US" altLang="ja-JP" dirty="0"/>
              <a:t>PWM</a:t>
            </a:r>
            <a:r>
              <a:rPr lang="ja-JP" altLang="en-US" dirty="0"/>
              <a:t>を使用し、これを</a:t>
            </a:r>
            <a:r>
              <a:rPr lang="en-US" altLang="ja-JP" dirty="0"/>
              <a:t>AD</a:t>
            </a:r>
            <a:r>
              <a:rPr lang="ja-JP" altLang="en-US" dirty="0"/>
              <a:t>変換器のトリガやクロックとして使うことで同期させる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5EC9EE9-D7F0-4C9E-65A6-8B076FBC8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D590F-81D6-4542-B3D6-8D6FA6E57EEF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7BDFA34-FC7D-E69E-D1D0-7583B6BFD4EA}"/>
              </a:ext>
            </a:extLst>
          </p:cNvPr>
          <p:cNvSpPr txBox="1"/>
          <p:nvPr/>
        </p:nvSpPr>
        <p:spPr>
          <a:xfrm>
            <a:off x="1787386" y="6163980"/>
            <a:ext cx="8617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https://www.raspberrypi.com/documentation/computers/os.html#gpio-pinout</a:t>
            </a:r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1D6C5FE9-9426-84C0-EC9C-FD7362609A18}"/>
              </a:ext>
            </a:extLst>
          </p:cNvPr>
          <p:cNvSpPr/>
          <p:nvPr/>
        </p:nvSpPr>
        <p:spPr>
          <a:xfrm>
            <a:off x="7977809" y="4996070"/>
            <a:ext cx="768626" cy="13252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15CD8FA4-FC09-71ED-E19C-F399726CD7BC}"/>
              </a:ext>
            </a:extLst>
          </p:cNvPr>
          <p:cNvSpPr/>
          <p:nvPr/>
        </p:nvSpPr>
        <p:spPr>
          <a:xfrm>
            <a:off x="5698435" y="5128591"/>
            <a:ext cx="768626" cy="13252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4190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C94877-199F-4399-BF3F-BC1CD9E2E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非同期問題の解消</a:t>
            </a:r>
            <a:endParaRPr kumimoji="1" lang="ja-JP" altLang="en-US" dirty="0"/>
          </a:p>
        </p:txBody>
      </p:sp>
      <p:pic>
        <p:nvPicPr>
          <p:cNvPr id="6" name="コンテンツ プレースホルダー 5" descr="テキスト&#10;&#10;自動的に生成された説明">
            <a:extLst>
              <a:ext uri="{FF2B5EF4-FFF2-40B4-BE49-F238E27FC236}">
                <a16:creationId xmlns:a16="http://schemas.microsoft.com/office/drawing/2014/main" id="{C4FB5AAA-5F75-1BE0-9776-824394BB9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537" y="1825625"/>
            <a:ext cx="7442926" cy="4351338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8B24E33-A9D5-CB18-C02A-DAD0CCFD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D590F-81D6-4542-B3D6-8D6FA6E57EEF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5E3406F-D188-D0E4-FAFF-19319C4EC328}"/>
              </a:ext>
            </a:extLst>
          </p:cNvPr>
          <p:cNvSpPr txBox="1"/>
          <p:nvPr/>
        </p:nvSpPr>
        <p:spPr>
          <a:xfrm>
            <a:off x="838200" y="4388946"/>
            <a:ext cx="2492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トリガ＆</a:t>
            </a:r>
            <a:endParaRPr kumimoji="1" lang="en-US" altLang="ja-JP" dirty="0"/>
          </a:p>
          <a:p>
            <a:r>
              <a:rPr kumimoji="1" lang="ja-JP" altLang="en-US" dirty="0"/>
              <a:t>サンプリングクロック</a:t>
            </a:r>
            <a:endParaRPr kumimoji="1" lang="en-US" altLang="ja-JP" dirty="0"/>
          </a:p>
          <a:p>
            <a:r>
              <a:rPr lang="en-US" altLang="ja-JP" dirty="0"/>
              <a:t>(2000Hz)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CDAC9F6-4271-D161-7F30-D27B5B94DEA3}"/>
              </a:ext>
            </a:extLst>
          </p:cNvPr>
          <p:cNvSpPr txBox="1"/>
          <p:nvPr/>
        </p:nvSpPr>
        <p:spPr>
          <a:xfrm>
            <a:off x="838200" y="2877928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Tx1-2</a:t>
            </a:r>
            <a:r>
              <a:rPr kumimoji="1" lang="ja-JP" altLang="en-US" dirty="0"/>
              <a:t>の切り替え</a:t>
            </a:r>
            <a:endParaRPr kumimoji="1" lang="en-US" altLang="ja-JP" dirty="0"/>
          </a:p>
          <a:p>
            <a:r>
              <a:rPr lang="en-US" altLang="ja-JP" dirty="0"/>
              <a:t>(1000Hz)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87680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A28652-02BD-DD33-6355-AB1F63113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</a:t>
            </a:r>
            <a:r>
              <a:rPr kumimoji="1" lang="en-US" altLang="ja-JP" dirty="0"/>
              <a:t>(</a:t>
            </a:r>
            <a:r>
              <a:rPr kumimoji="1" lang="ja-JP" altLang="en-US" dirty="0"/>
              <a:t>中間発表後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pic>
        <p:nvPicPr>
          <p:cNvPr id="6" name="コンテンツ プレースホルダー 5" descr="ダイアグラム&#10;&#10;自動的に生成された説明">
            <a:extLst>
              <a:ext uri="{FF2B5EF4-FFF2-40B4-BE49-F238E27FC236}">
                <a16:creationId xmlns:a16="http://schemas.microsoft.com/office/drawing/2014/main" id="{250C0A33-5F04-8CE1-F931-9120C025A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2140" y="1825625"/>
            <a:ext cx="8847720" cy="4351338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74274A1-B5C7-DC9A-8F3A-1CE1344C0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17</a:t>
            </a:fld>
            <a:endParaRPr kumimoji="1" lang="ja-JP" altLang="en-US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DB5A3FFD-71EE-79ED-3023-1C0556F41366}"/>
              </a:ext>
            </a:extLst>
          </p:cNvPr>
          <p:cNvCxnSpPr>
            <a:cxnSpLocks/>
          </p:cNvCxnSpPr>
          <p:nvPr/>
        </p:nvCxnSpPr>
        <p:spPr>
          <a:xfrm>
            <a:off x="6268065" y="5958348"/>
            <a:ext cx="327414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C1946C6-D9EA-91AF-B4A7-509D5F65C0C6}"/>
              </a:ext>
            </a:extLst>
          </p:cNvPr>
          <p:cNvSpPr txBox="1"/>
          <p:nvPr/>
        </p:nvSpPr>
        <p:spPr>
          <a:xfrm>
            <a:off x="7757652" y="5954705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2m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75385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コンテンツ プレースホルダー 5" descr="グラフ, ヒストグラム&#10;&#10;自動的に生成された説明">
            <a:extLst>
              <a:ext uri="{FF2B5EF4-FFF2-40B4-BE49-F238E27FC236}">
                <a16:creationId xmlns:a16="http://schemas.microsoft.com/office/drawing/2014/main" id="{9FF6336B-0C19-1680-4FE6-D2CF07BB0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967665"/>
            <a:ext cx="10515600" cy="3235568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4087ACA-FA67-FF83-AE37-E296CABB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7ED76E1-6939-09F0-970E-141BF391855E}"/>
              </a:ext>
            </a:extLst>
          </p:cNvPr>
          <p:cNvSpPr txBox="1"/>
          <p:nvPr/>
        </p:nvSpPr>
        <p:spPr>
          <a:xfrm>
            <a:off x="2628285" y="4506932"/>
            <a:ext cx="6935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dirty="0"/>
              <a:t>水平偏波および垂直偏波を送信し得られた</a:t>
            </a:r>
            <a:r>
              <a:rPr kumimoji="1" lang="en-US" altLang="ja-JP" dirty="0"/>
              <a:t>IQ</a:t>
            </a:r>
            <a:r>
              <a:rPr kumimoji="1" lang="ja-JP" altLang="en-US" dirty="0"/>
              <a:t>信号の振幅・位相</a:t>
            </a:r>
          </a:p>
        </p:txBody>
      </p:sp>
    </p:spTree>
    <p:extLst>
      <p:ext uri="{BB962C8B-B14F-4D97-AF65-F5344CB8AC3E}">
        <p14:creationId xmlns:p14="http://schemas.microsoft.com/office/powerpoint/2010/main" val="973513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7328EEA-9113-2342-4251-82D332F27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19</a:t>
            </a:fld>
            <a:endParaRPr kumimoji="1" lang="ja-JP" altLang="en-US"/>
          </a:p>
        </p:txBody>
      </p:sp>
      <p:pic>
        <p:nvPicPr>
          <p:cNvPr id="10" name="図 9" descr="文字の書かれた紙&#10;&#10;中程度の精度で自動的に生成された説明">
            <a:extLst>
              <a:ext uri="{FF2B5EF4-FFF2-40B4-BE49-F238E27FC236}">
                <a16:creationId xmlns:a16="http://schemas.microsoft.com/office/drawing/2014/main" id="{A3B14261-B38D-B0CE-AAE5-C0B7DA966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284" y="0"/>
            <a:ext cx="4599516" cy="3449637"/>
          </a:xfrm>
          <a:prstGeom prst="rect">
            <a:avLst/>
          </a:prstGeom>
        </p:spPr>
      </p:pic>
      <p:pic>
        <p:nvPicPr>
          <p:cNvPr id="16" name="図 15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401CAB92-4467-3B96-CD59-B1C4D9DFF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034" y="0"/>
            <a:ext cx="4599516" cy="3449637"/>
          </a:xfrm>
          <a:prstGeom prst="rect">
            <a:avLst/>
          </a:prstGeom>
        </p:spPr>
      </p:pic>
      <p:pic>
        <p:nvPicPr>
          <p:cNvPr id="12" name="図 11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FEC09E4A-ECC3-14DC-477D-839CF37A3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034" y="3408363"/>
            <a:ext cx="4599516" cy="3449637"/>
          </a:xfrm>
          <a:prstGeom prst="rect">
            <a:avLst/>
          </a:prstGeom>
        </p:spPr>
      </p:pic>
      <p:pic>
        <p:nvPicPr>
          <p:cNvPr id="18" name="図 17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1285B87F-6C81-E973-77D4-D9EE8A1FF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4284" y="3408362"/>
            <a:ext cx="4599516" cy="344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91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72B945-CA89-A31A-708E-D1B9655A3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背景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B1A6FC5-DB15-A2BE-02E7-B64FC784C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2521" y="1825625"/>
            <a:ext cx="7146956" cy="890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1800"/>
              <a:t>ヒトの動作の分類には、畳み込みニューラルネットワーク</a:t>
            </a:r>
            <a:r>
              <a:rPr kumimoji="1" lang="en-US" altLang="ja-JP" sz="1800" dirty="0"/>
              <a:t>(CNN)</a:t>
            </a:r>
            <a:r>
              <a:rPr kumimoji="1" lang="ja-JP" altLang="en-US" sz="1800"/>
              <a:t>や</a:t>
            </a:r>
            <a:endParaRPr kumimoji="1" lang="en-US" altLang="ja-JP" sz="1800" dirty="0"/>
          </a:p>
          <a:p>
            <a:pPr marL="0" indent="0">
              <a:buNone/>
            </a:pPr>
            <a:r>
              <a:rPr kumimoji="1" lang="ja-JP" altLang="en-US" sz="1800"/>
              <a:t>自己組織化マップなどが用いられてきた。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B5B212A-23D9-AF5E-08F2-25ACBF046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z="2000" smtClean="0"/>
              <a:t>2</a:t>
            </a:fld>
            <a:endParaRPr kumimoji="1" lang="ja-JP" altLang="en-US" sz="2000"/>
          </a:p>
        </p:txBody>
      </p:sp>
      <p:graphicFrame>
        <p:nvGraphicFramePr>
          <p:cNvPr id="5" name="表 5">
            <a:extLst>
              <a:ext uri="{FF2B5EF4-FFF2-40B4-BE49-F238E27FC236}">
                <a16:creationId xmlns:a16="http://schemas.microsoft.com/office/drawing/2014/main" id="{7BB3BEF7-1721-700C-0DF5-1F02DC80DF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256402"/>
              </p:ext>
            </p:extLst>
          </p:nvPr>
        </p:nvGraphicFramePr>
        <p:xfrm>
          <a:off x="2381564" y="3218423"/>
          <a:ext cx="7428871" cy="741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47917">
                  <a:extLst>
                    <a:ext uri="{9D8B030D-6E8A-4147-A177-3AD203B41FA5}">
                      <a16:colId xmlns:a16="http://schemas.microsoft.com/office/drawing/2014/main" val="3529380232"/>
                    </a:ext>
                  </a:extLst>
                </a:gridCol>
                <a:gridCol w="6480954">
                  <a:extLst>
                    <a:ext uri="{9D8B030D-6E8A-4147-A177-3AD203B41FA5}">
                      <a16:colId xmlns:a16="http://schemas.microsoft.com/office/drawing/2014/main" val="3190043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CNN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測定回数や学習コストの増加が見られる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697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SOM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静的な信号の処理を行うため、時系列信号の処理に向かない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481419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90B7BC9-CE30-BFF7-7FEB-952DFCA0300C}"/>
              </a:ext>
            </a:extLst>
          </p:cNvPr>
          <p:cNvSpPr txBox="1"/>
          <p:nvPr/>
        </p:nvSpPr>
        <p:spPr>
          <a:xfrm>
            <a:off x="1502434" y="4462486"/>
            <a:ext cx="9187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→</a:t>
            </a:r>
            <a:r>
              <a:rPr kumimoji="1" lang="ja-JP" altLang="en-US"/>
              <a:t>時系列情報の処理に適しており、かつ学習コストの低いリザバーコンピューティング</a:t>
            </a:r>
            <a:endParaRPr kumimoji="1" lang="en-US" altLang="ja-JP" dirty="0"/>
          </a:p>
          <a:p>
            <a:r>
              <a:rPr lang="ja-JP" altLang="en-US"/>
              <a:t>による分類が有効であるだろう。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A949A9-5498-70D8-0449-AE6BD17B611A}"/>
              </a:ext>
            </a:extLst>
          </p:cNvPr>
          <p:cNvSpPr txBox="1"/>
          <p:nvPr/>
        </p:nvSpPr>
        <p:spPr>
          <a:xfrm>
            <a:off x="1643498" y="5487838"/>
            <a:ext cx="890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/>
              <a:t>偏波と相性の良い四元数を用いた四元数リザバーコンピューティングを提案</a:t>
            </a:r>
          </a:p>
        </p:txBody>
      </p:sp>
    </p:spTree>
    <p:extLst>
      <p:ext uri="{BB962C8B-B14F-4D97-AF65-F5344CB8AC3E}">
        <p14:creationId xmlns:p14="http://schemas.microsoft.com/office/powerpoint/2010/main" val="2121451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コンテンツ プレースホルダー 5" descr="ダイアグラム, 概略図&#10;&#10;自動的に生成された説明">
            <a:extLst>
              <a:ext uri="{FF2B5EF4-FFF2-40B4-BE49-F238E27FC236}">
                <a16:creationId xmlns:a16="http://schemas.microsoft.com/office/drawing/2014/main" id="{3E31B271-1246-82B1-91F1-46CF7B3721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8686" y="136525"/>
            <a:ext cx="9054627" cy="5174073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D485CCA-247A-2B7B-EA1D-DE83E9169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A6E6A05-59C0-0068-5599-D97DB0DB6C4D}"/>
              </a:ext>
            </a:extLst>
          </p:cNvPr>
          <p:cNvSpPr txBox="1"/>
          <p:nvPr/>
        </p:nvSpPr>
        <p:spPr>
          <a:xfrm>
            <a:off x="4501330" y="5464142"/>
            <a:ext cx="3189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dirty="0"/>
              <a:t>ポアンカレ球上での偏波情報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056140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BA55C2-9109-1300-2593-CCEDD9F4F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今後の課題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EFCB6BC-9B1F-F6A2-8116-D3CDBA3F7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IQ</a:t>
            </a:r>
            <a:r>
              <a:rPr kumimoji="1" lang="ja-JP" altLang="en-US" dirty="0"/>
              <a:t>出力には</a:t>
            </a:r>
            <a:r>
              <a:rPr kumimoji="1" lang="en-US" altLang="ja-JP" dirty="0"/>
              <a:t>DC</a:t>
            </a:r>
            <a:r>
              <a:rPr kumimoji="1" lang="ja-JP" altLang="en-US" dirty="0"/>
              <a:t>成分が含まれていて、散乱による振幅の揺らぎに対して大きな値をとってしまう。その影響で各出力で位相の違いがほぼ見られない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→あらかじめ</a:t>
            </a:r>
            <a:r>
              <a:rPr lang="en-US" altLang="ja-JP" dirty="0"/>
              <a:t>DC</a:t>
            </a:r>
            <a:r>
              <a:rPr lang="ja-JP" altLang="en-US" dirty="0"/>
              <a:t>成分を差し引いて解析を行う必要がある</a:t>
            </a:r>
            <a:endParaRPr kumimoji="1" lang="en-US" altLang="ja-JP" dirty="0"/>
          </a:p>
          <a:p>
            <a:r>
              <a:rPr lang="ja-JP" altLang="en-US" dirty="0"/>
              <a:t>ある程度妥当なデータが得られたら四元数リザバーコンピューティングによる学習を行う。</a:t>
            </a:r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A80B3CD-47FD-FF2C-23C6-4302EC9A2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5788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31E421-41E2-BC75-BEF7-FD0E56476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ポアンカレ球</a:t>
            </a:r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74F3A2CC-C05E-F229-2F42-2794ECE70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40800" y="1690688"/>
            <a:ext cx="5420734" cy="4351338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06D71D3-40A6-6C65-555A-48FB710A4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z="2000" smtClean="0"/>
              <a:t>3</a:t>
            </a:fld>
            <a:endParaRPr kumimoji="1" lang="ja-JP" altLang="en-US" sz="20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99A0D6C-E1C3-5391-FD83-868A1A03F832}"/>
              </a:ext>
            </a:extLst>
          </p:cNvPr>
          <p:cNvSpPr txBox="1"/>
          <p:nvPr/>
        </p:nvSpPr>
        <p:spPr>
          <a:xfrm>
            <a:off x="622799" y="1609670"/>
            <a:ext cx="207749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ja-JP" altLang="en-US"/>
              <a:t>ストークスベクトル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ECF63E1-B1C8-1A5F-B81F-1AE3A8572587}"/>
                  </a:ext>
                </a:extLst>
              </p:cNvPr>
              <p:cNvSpPr txBox="1"/>
              <p:nvPr/>
            </p:nvSpPr>
            <p:spPr>
              <a:xfrm>
                <a:off x="1322339" y="2036426"/>
                <a:ext cx="3205301" cy="1315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ja-JP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ja-JP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𝑅𝑒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p>
                                        <m:sSupPr>
                                          <m:ctrlP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altLang="ja-JP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p>
                                          </m:sSub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sSubSup>
                                        <m:sSubSupPr>
                                          <m:ctrlPr>
                                            <a:rPr lang="en-US" altLang="ja-JP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sub>
                                        <m:sup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p>
                                      </m:sSubSup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𝐼𝑚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p>
                                        <m:sSupPr>
                                          <m:ctrlP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altLang="ja-JP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p>
                                          </m:sSub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sSubSup>
                                        <m:sSubSupPr>
                                          <m:ctrlPr>
                                            <a:rPr lang="en-US" altLang="ja-JP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sub>
                                        <m:sup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p>
                                      </m:sSubSup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ECF63E1-B1C8-1A5F-B81F-1AE3A8572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339" y="2036426"/>
                <a:ext cx="3205301" cy="1315040"/>
              </a:xfrm>
              <a:prstGeom prst="rect">
                <a:avLst/>
              </a:prstGeom>
              <a:blipFill>
                <a:blip r:embed="rId4"/>
                <a:stretch>
                  <a:fillRect l="-395" b="-28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0C27E4E-876E-8F5D-AE78-3B6161E6D7EE}"/>
                  </a:ext>
                </a:extLst>
              </p:cNvPr>
              <p:cNvSpPr txBox="1"/>
              <p:nvPr/>
            </p:nvSpPr>
            <p:spPr>
              <a:xfrm>
                <a:off x="530466" y="3697204"/>
                <a:ext cx="6098958" cy="375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US" altLang="ja-JP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ja-JP" altLang="en-US"/>
                  <a:t>受信偏波の水平成分　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US" altLang="ja-JP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ja-JP" altLang="en-US"/>
                  <a:t>受信偏波の垂直成分</a:t>
                </a: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0C27E4E-876E-8F5D-AE78-3B6161E6D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466" y="3697204"/>
                <a:ext cx="6098958" cy="375424"/>
              </a:xfrm>
              <a:prstGeom prst="rect">
                <a:avLst/>
              </a:prstGeom>
              <a:blipFill>
                <a:blip r:embed="rId5"/>
                <a:stretch>
                  <a:fillRect t="-6452" b="-225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B88077E0-A981-78CB-B770-BAAA7044F209}"/>
                  </a:ext>
                </a:extLst>
              </p:cNvPr>
              <p:cNvSpPr txBox="1"/>
              <p:nvPr/>
            </p:nvSpPr>
            <p:spPr>
              <a:xfrm>
                <a:off x="1322339" y="4326018"/>
                <a:ext cx="24079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en-US" altLang="ja-JP" dirty="0"/>
                  <a:t>+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en-US" altLang="ja-JP" dirty="0"/>
                  <a:t>+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B88077E0-A981-78CB-B770-BAAA7044F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339" y="4326018"/>
                <a:ext cx="2407903" cy="369332"/>
              </a:xfrm>
              <a:prstGeom prst="rect">
                <a:avLst/>
              </a:prstGeom>
              <a:blipFill>
                <a:blip r:embed="rId6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41FDF0E-6BA5-9357-CD7C-DD2EB67768FC}"/>
              </a:ext>
            </a:extLst>
          </p:cNvPr>
          <p:cNvSpPr txBox="1"/>
          <p:nvPr/>
        </p:nvSpPr>
        <p:spPr>
          <a:xfrm>
            <a:off x="530466" y="504718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ポアンカレベクトル</a:t>
            </a:r>
            <a:endParaRPr kumimoji="1" lang="en-US" altLang="ja-JP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23D01CFD-87D1-046C-1D28-62CA07858437}"/>
                  </a:ext>
                </a:extLst>
              </p:cNvPr>
              <p:cNvSpPr txBox="1"/>
              <p:nvPr/>
            </p:nvSpPr>
            <p:spPr>
              <a:xfrm>
                <a:off x="322585" y="5523048"/>
                <a:ext cx="4205055" cy="984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23D01CFD-87D1-046C-1D28-62CA07858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585" y="5523048"/>
                <a:ext cx="4205055" cy="9840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0F39550-FFAE-443A-BBF9-83657E20A396}"/>
              </a:ext>
            </a:extLst>
          </p:cNvPr>
          <p:cNvSpPr txBox="1"/>
          <p:nvPr/>
        </p:nvSpPr>
        <p:spPr>
          <a:xfrm>
            <a:off x="8166337" y="601452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ポアンカレ球</a:t>
            </a:r>
          </a:p>
        </p:txBody>
      </p:sp>
    </p:spTree>
    <p:extLst>
      <p:ext uri="{BB962C8B-B14F-4D97-AF65-F5344CB8AC3E}">
        <p14:creationId xmlns:p14="http://schemas.microsoft.com/office/powerpoint/2010/main" val="1430287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F44AB3-68D7-7EA4-518E-7BC53724D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四元数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A451714-B1FF-BB50-2010-79D168A44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860612" cy="4843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1800"/>
              <a:t>四元数</a:t>
            </a:r>
            <a:endParaRPr kumimoji="1" lang="en-US" altLang="ja-JP" sz="1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8CB79FF-4FDA-963E-58AB-EF54D045D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z="2000" smtClean="0"/>
              <a:t>4</a:t>
            </a:fld>
            <a:endParaRPr kumimoji="1" lang="ja-JP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94937D23-61B7-ED05-3F68-26E03B049BFB}"/>
                  </a:ext>
                </a:extLst>
              </p:cNvPr>
              <p:cNvSpPr txBox="1"/>
              <p:nvPr/>
            </p:nvSpPr>
            <p:spPr>
              <a:xfrm>
                <a:off x="1635924" y="2269120"/>
                <a:ext cx="21257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𝑏𝑖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𝑐𝑗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𝑑𝑘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94937D23-61B7-ED05-3F68-26E03B049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924" y="2269120"/>
                <a:ext cx="2125775" cy="276999"/>
              </a:xfrm>
              <a:prstGeom prst="rect">
                <a:avLst/>
              </a:prstGeom>
              <a:blipFill>
                <a:blip r:embed="rId3"/>
                <a:stretch>
                  <a:fillRect l="-1775" r="-1775" b="-30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350D156E-C2EC-D959-7C22-224A3C0D3FE6}"/>
                  </a:ext>
                </a:extLst>
              </p:cNvPr>
              <p:cNvSpPr txBox="1"/>
              <p:nvPr/>
            </p:nvSpPr>
            <p:spPr>
              <a:xfrm>
                <a:off x="838200" y="2939885"/>
                <a:ext cx="34620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/>
                  <a:t>実部に</a:t>
                </a:r>
                <a:r>
                  <a:rPr kumimoji="1" lang="en-US" altLang="ja-JP" dirty="0"/>
                  <a:t>0</a:t>
                </a:r>
                <a:r>
                  <a:rPr kumimoji="1" lang="ja-JP" altLang="en-US"/>
                  <a:t>、虚部に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kumimoji="1" lang="ja-JP" altLang="en-US"/>
                  <a:t>の要素として</a:t>
                </a: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350D156E-C2EC-D959-7C22-224A3C0D3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39885"/>
                <a:ext cx="3462038" cy="369332"/>
              </a:xfrm>
              <a:prstGeom prst="rect">
                <a:avLst/>
              </a:prstGeom>
              <a:blipFill>
                <a:blip r:embed="rId4"/>
                <a:stretch>
                  <a:fillRect l="-1832" t="-6667" r="-366" b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18B16160-CD88-3050-FDCE-CA3C21D81725}"/>
                  </a:ext>
                </a:extLst>
              </p:cNvPr>
              <p:cNvSpPr txBox="1"/>
              <p:nvPr/>
            </p:nvSpPr>
            <p:spPr>
              <a:xfrm>
                <a:off x="1649549" y="3556751"/>
                <a:ext cx="1432507" cy="10810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ja-JP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ja-JP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18B16160-CD88-3050-FDCE-CA3C21D81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549" y="3556751"/>
                <a:ext cx="1432507" cy="1081065"/>
              </a:xfrm>
              <a:prstGeom prst="rect">
                <a:avLst/>
              </a:prstGeom>
              <a:blipFill>
                <a:blip r:embed="rId5"/>
                <a:stretch>
                  <a:fillRect l="-3540" b="-80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7BE0D63-B20A-95E1-1E4A-78B65AE6A5F6}"/>
              </a:ext>
            </a:extLst>
          </p:cNvPr>
          <p:cNvSpPr txBox="1"/>
          <p:nvPr/>
        </p:nvSpPr>
        <p:spPr>
          <a:xfrm>
            <a:off x="838200" y="4982646"/>
            <a:ext cx="5716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>
                <a:effectLst/>
                <a:latin typeface="HaranoAjiMincho-Regular-Identity-H"/>
              </a:rPr>
              <a:t>四元数は </a:t>
            </a:r>
            <a:r>
              <a:rPr lang="en-US" altLang="ja-JP" sz="1800" dirty="0">
                <a:effectLst/>
                <a:latin typeface="CMR10"/>
              </a:rPr>
              <a:t>3 </a:t>
            </a:r>
            <a:r>
              <a:rPr lang="ja-JP" altLang="en-US" sz="1800">
                <a:effectLst/>
                <a:latin typeface="HaranoAjiMincho-Regular-Identity-H"/>
              </a:rPr>
              <a:t>次元空間における回転と相性が良いため，</a:t>
            </a:r>
            <a:endParaRPr lang="en-US" altLang="ja-JP" sz="1800" dirty="0">
              <a:effectLst/>
              <a:latin typeface="HaranoAjiMincho-Regular-Identity-H"/>
            </a:endParaRPr>
          </a:p>
          <a:p>
            <a:r>
              <a:rPr lang="ja-JP" altLang="en-US" sz="1800">
                <a:effectLst/>
                <a:latin typeface="HaranoAjiMincho-Regular-Identity-H"/>
              </a:rPr>
              <a:t>ポアンカレベクトルを四元数に拡張する 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46822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AED910EF-1570-CD72-B4DA-AD767E018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50" y="1243012"/>
            <a:ext cx="7772400" cy="437197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F377E7F-5C6C-C6F2-6274-232A8C759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リザバーコンピューティング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A9F6CDF-DDE6-A05F-CC27-76ABD4654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z="2000" smtClean="0"/>
              <a:t>5</a:t>
            </a:fld>
            <a:endParaRPr kumimoji="1" lang="ja-JP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2D5070C1-19FC-2329-A35F-44FDB5B7099B}"/>
                  </a:ext>
                </a:extLst>
              </p:cNvPr>
              <p:cNvSpPr txBox="1"/>
              <p:nvPr/>
            </p:nvSpPr>
            <p:spPr>
              <a:xfrm>
                <a:off x="7722737" y="1690688"/>
                <a:ext cx="4101892" cy="9946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800" b="0" i="1" smtClean="0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ja-JP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ja-JP" sz="18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altLang="ja-JP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ja-JP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  <m:r>
                            <a:rPr lang="en-US" altLang="ja-JP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ja-JP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ja-JP" sz="1800" b="0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ja-JP" sz="1800" b="0" i="1" dirty="0">
                  <a:effectLst/>
                  <a:latin typeface="Cambria Math" panose="02040503050406030204" pitchFamily="18" charset="0"/>
                </a:endParaRPr>
              </a:p>
              <a:p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b="0" i="1" smtClean="0">
                            <a:effectLst/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ja-JP" sz="1800" b="0" i="1" smtClean="0"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ja-JP" sz="1800" b="0" i="1" smtClean="0">
                            <a:effectLst/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altLang="ja-JP" sz="1800" b="0" i="1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1800" b="0" i="1" smtClean="0"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1800" b="0" i="1" smtClean="0">
                        <a:effectLst/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altLang="ja-JP" sz="1800" b="0" dirty="0">
                  <a:effectLst/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2D5070C1-19FC-2329-A35F-44FDB5B70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737" y="1690688"/>
                <a:ext cx="4101892" cy="994631"/>
              </a:xfrm>
              <a:prstGeom prst="rect">
                <a:avLst/>
              </a:prstGeom>
              <a:blipFill>
                <a:blip r:embed="rId4"/>
                <a:stretch>
                  <a:fillRect l="-617" b="-7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9269CD6B-2C34-C199-F38F-7A83F250CD17}"/>
                  </a:ext>
                </a:extLst>
              </p:cNvPr>
              <p:cNvSpPr txBox="1"/>
              <p:nvPr/>
            </p:nvSpPr>
            <p:spPr>
              <a:xfrm>
                <a:off x="7632649" y="2845574"/>
                <a:ext cx="4136069" cy="717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/>
                  <a:t>教師データを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ja-JP" altLang="en-US" i="1">
                        <a:latin typeface="Cambria Math" panose="02040503050406030204" pitchFamily="18" charset="0"/>
                      </a:rPr>
                      <m:t>、</m:t>
                    </m:r>
                  </m:oMath>
                </a14:m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kumimoji="1" lang="ja-JP" altLang="en-US"/>
                  <a:t>とすると</a:t>
                </a: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9269CD6B-2C34-C199-F38F-7A83F250C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649" y="2845574"/>
                <a:ext cx="4136069" cy="717632"/>
              </a:xfrm>
              <a:prstGeom prst="rect">
                <a:avLst/>
              </a:prstGeom>
              <a:blipFill>
                <a:blip r:embed="rId5"/>
                <a:stretch>
                  <a:fillRect l="-917" b="-122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17E92A8C-E6BF-88FE-D7CE-0501323AD396}"/>
                  </a:ext>
                </a:extLst>
              </p:cNvPr>
              <p:cNvSpPr txBox="1"/>
              <p:nvPr/>
            </p:nvSpPr>
            <p:spPr>
              <a:xfrm>
                <a:off x="7532914" y="3786323"/>
                <a:ext cx="2449286" cy="9496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</m:oMath>
                  </m:oMathPara>
                </a14:m>
                <a:endParaRPr kumimoji="1" lang="en-US" altLang="ja-JP" b="0" i="0" dirty="0">
                  <a:latin typeface="Cambria Math" panose="02040503050406030204" pitchFamily="18" charset="0"/>
                </a:endParaRPr>
              </a:p>
              <a:p>
                <a:endParaRPr kumimoji="1" lang="en-US" altLang="ja-JP" b="0" i="0" dirty="0">
                  <a:latin typeface="Cambria Math" panose="02040503050406030204" pitchFamily="18" charset="0"/>
                </a:endParaRPr>
              </a:p>
              <a:p>
                <a:r>
                  <a:rPr kumimoji="1" lang="en-US" altLang="ja-JP" b="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𝑝𝑖𝑛𝑣</m:t>
                        </m:r>
                      </m:sub>
                    </m:sSub>
                  </m:oMath>
                </a14:m>
                <a:endParaRPr lang="ja-JP" altLang="en-US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17E92A8C-E6BF-88FE-D7CE-0501323AD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914" y="3786323"/>
                <a:ext cx="2449286" cy="949684"/>
              </a:xfrm>
              <a:prstGeom prst="rect">
                <a:avLst/>
              </a:prstGeom>
              <a:blipFill>
                <a:blip r:embed="rId6"/>
                <a:stretch>
                  <a:fillRect l="-2577" b="-9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25B54E1A-01B1-FC0A-D857-1A80D1DEE5CE}"/>
                  </a:ext>
                </a:extLst>
              </p:cNvPr>
              <p:cNvSpPr txBox="1"/>
              <p:nvPr/>
            </p:nvSpPr>
            <p:spPr>
              <a:xfrm>
                <a:off x="838200" y="5786476"/>
                <a:ext cx="6275500" cy="3699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ja-JP" altLang="en-US" i="1">
                          <a:latin typeface="Cambria Math" panose="02040503050406030204" pitchFamily="18" charset="0"/>
                        </a:rPr>
                        <m:t>のみを更新・学習するので、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高速な学習が期待できる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25B54E1A-01B1-FC0A-D857-1A80D1DEE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786476"/>
                <a:ext cx="6275500" cy="369909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31B7CDF-9F01-7C86-06C5-1E07E3B0C4E6}"/>
              </a:ext>
            </a:extLst>
          </p:cNvPr>
          <p:cNvSpPr txBox="1"/>
          <p:nvPr/>
        </p:nvSpPr>
        <p:spPr>
          <a:xfrm>
            <a:off x="4767943" y="486591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</a:rPr>
              <a:t>更新する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390ABB7-8CB6-8903-1551-1983CBB3A5A8}"/>
              </a:ext>
            </a:extLst>
          </p:cNvPr>
          <p:cNvSpPr txBox="1"/>
          <p:nvPr/>
        </p:nvSpPr>
        <p:spPr>
          <a:xfrm>
            <a:off x="1874849" y="486591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</a:rPr>
              <a:t>更新しない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B11986C-B82C-892E-DDAF-67A8FA3C3AB1}"/>
              </a:ext>
            </a:extLst>
          </p:cNvPr>
          <p:cNvSpPr txBox="1"/>
          <p:nvPr/>
        </p:nvSpPr>
        <p:spPr>
          <a:xfrm>
            <a:off x="3429115" y="167751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</a:rPr>
              <a:t>更新しない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BB78E309-EBB9-130F-D3D5-B73542B6853A}"/>
                  </a:ext>
                </a:extLst>
              </p:cNvPr>
              <p:cNvSpPr txBox="1"/>
              <p:nvPr/>
            </p:nvSpPr>
            <p:spPr>
              <a:xfrm>
                <a:off x="8512628" y="4930243"/>
                <a:ext cx="3145971" cy="667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𝑝𝑖𝑛𝑣</m:t>
                        </m:r>
                      </m:sub>
                    </m:sSub>
                  </m:oMath>
                </a14:m>
                <a:r>
                  <a:rPr lang="en-US" altLang="ja-JP" dirty="0"/>
                  <a:t>: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ja-JP" altLang="en-US"/>
                  <a:t>の擬逆行列</a:t>
                </a:r>
                <a:endParaRPr lang="en-US" altLang="ja-JP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ja-JP" dirty="0"/>
                  <a:t>: </a:t>
                </a:r>
                <a:r>
                  <a:rPr lang="ja-JP" altLang="en-US"/>
                  <a:t>活性化関数</a:t>
                </a:r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BB78E309-EBB9-130F-D3D5-B73542B68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2628" y="4930243"/>
                <a:ext cx="3145971" cy="667747"/>
              </a:xfrm>
              <a:prstGeom prst="rect">
                <a:avLst/>
              </a:prstGeom>
              <a:blipFill>
                <a:blip r:embed="rId8"/>
                <a:stretch>
                  <a:fillRect l="-806" t="-5660" b="-132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4249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949044-500A-D6E4-D0F5-28B2AD19B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システムの構成と散乱行列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7627CEB-4201-BCBD-4A9B-6867CAEAB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z="2000" smtClean="0"/>
              <a:t>6</a:t>
            </a:fld>
            <a:endParaRPr kumimoji="1" lang="ja-JP" altLang="en-US" sz="200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A375228-5C24-33FB-121B-E860E3C25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66661"/>
            <a:ext cx="3438255" cy="3429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343255E-354D-C767-A855-77B417DFA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357" y="1561614"/>
            <a:ext cx="3224668" cy="149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8E96B01E-FFC1-C7C3-D264-87E5DC55234D}"/>
                  </a:ext>
                </a:extLst>
              </p:cNvPr>
              <p:cNvSpPr txBox="1"/>
              <p:nvPr/>
            </p:nvSpPr>
            <p:spPr>
              <a:xfrm>
                <a:off x="9098731" y="1835538"/>
                <a:ext cx="1266052" cy="277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散乱行列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8E96B01E-FFC1-C7C3-D264-87E5DC552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731" y="1835538"/>
                <a:ext cx="1266052" cy="277127"/>
              </a:xfrm>
              <a:prstGeom prst="rect">
                <a:avLst/>
              </a:prstGeom>
              <a:blipFill>
                <a:blip r:embed="rId5"/>
                <a:stretch>
                  <a:fillRect l="-2970" t="-8696" r="-4950" b="-347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0AD1F35D-CEF3-2543-C386-504BB382EB78}"/>
                  </a:ext>
                </a:extLst>
              </p:cNvPr>
              <p:cNvSpPr txBox="1"/>
              <p:nvPr/>
            </p:nvSpPr>
            <p:spPr>
              <a:xfrm>
                <a:off x="9098731" y="2223329"/>
                <a:ext cx="12766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kumimoji="1" lang="ja-JP" altLang="en-US"/>
                  <a:t>送信信号</a:t>
                </a:r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0AD1F35D-CEF3-2543-C386-504BB382E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731" y="2223329"/>
                <a:ext cx="1276632" cy="276999"/>
              </a:xfrm>
              <a:prstGeom prst="rect">
                <a:avLst/>
              </a:prstGeom>
              <a:blipFill>
                <a:blip r:embed="rId6"/>
                <a:stretch>
                  <a:fillRect l="-5941" t="-27273" r="-10891" b="-5454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8656DEA1-31AC-9BFE-177B-F8731D928EC7}"/>
                  </a:ext>
                </a:extLst>
              </p:cNvPr>
              <p:cNvSpPr txBox="1"/>
              <p:nvPr/>
            </p:nvSpPr>
            <p:spPr>
              <a:xfrm>
                <a:off x="9088151" y="2611120"/>
                <a:ext cx="12934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kumimoji="1" lang="ja-JP" altLang="en-US"/>
                  <a:t>受信信号</a:t>
                </a:r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8656DEA1-31AC-9BFE-177B-F8731D928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8151" y="2611120"/>
                <a:ext cx="1293496" cy="276999"/>
              </a:xfrm>
              <a:prstGeom prst="rect">
                <a:avLst/>
              </a:prstGeom>
              <a:blipFill>
                <a:blip r:embed="rId7"/>
                <a:stretch>
                  <a:fillRect l="-5825" t="-26087" r="-9709" b="-521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図 15">
            <a:extLst>
              <a:ext uri="{FF2B5EF4-FFF2-40B4-BE49-F238E27FC236}">
                <a16:creationId xmlns:a16="http://schemas.microsoft.com/office/drawing/2014/main" id="{16926B93-6B1A-7D58-8F5B-450F0049DE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9600" y="4248423"/>
            <a:ext cx="7772400" cy="1990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B62B3A5-E124-428D-22B6-17A47F103D57}"/>
                  </a:ext>
                </a:extLst>
              </p:cNvPr>
              <p:cNvSpPr txBox="1"/>
              <p:nvPr/>
            </p:nvSpPr>
            <p:spPr>
              <a:xfrm>
                <a:off x="4866793" y="3294074"/>
                <a:ext cx="609750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ja-JP" altLang="en-US" dirty="0"/>
                  <a:t>を求めること</a:t>
                </a:r>
                <a:r>
                  <a:rPr lang="ja-JP" altLang="en-US"/>
                  <a:t>により水平偏波、垂直偏波が送信信号でない場合でも、受信信号を計算により求められる。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B62B3A5-E124-428D-22B6-17A47F103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793" y="3294074"/>
                <a:ext cx="6097508" cy="646331"/>
              </a:xfrm>
              <a:prstGeom prst="rect">
                <a:avLst/>
              </a:prstGeom>
              <a:blipFill>
                <a:blip r:embed="rId9"/>
                <a:stretch>
                  <a:fillRect l="-832" t="-3846" b="-134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3963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>
            <a:extLst>
              <a:ext uri="{FF2B5EF4-FFF2-40B4-BE49-F238E27FC236}">
                <a16:creationId xmlns:a16="http://schemas.microsoft.com/office/drawing/2014/main" id="{1A3237BB-5978-57F5-C565-635450117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662" y="136525"/>
            <a:ext cx="8119538" cy="456724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F377E7F-5C6C-C6F2-6274-232A8C759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四元数リザバーコンピューティング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A9F6CDF-DDE6-A05F-CC27-76ABD4654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z="2000" smtClean="0"/>
              <a:t>7</a:t>
            </a:fld>
            <a:endParaRPr kumimoji="1" lang="ja-JP" altLang="en-US" sz="200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1A605F48-4B88-2A02-E58E-29F475C41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388" y="3871458"/>
            <a:ext cx="2435202" cy="233884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7EA3F19-E94D-26C6-BF6D-5C5A52128E46}"/>
              </a:ext>
            </a:extLst>
          </p:cNvPr>
          <p:cNvSpPr txBox="1"/>
          <p:nvPr/>
        </p:nvSpPr>
        <p:spPr>
          <a:xfrm>
            <a:off x="4876433" y="4563033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 各要素は四元数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CC4C261C-754E-7542-7698-958E9CE958B5}"/>
                  </a:ext>
                </a:extLst>
              </p:cNvPr>
              <p:cNvSpPr txBox="1"/>
              <p:nvPr/>
            </p:nvSpPr>
            <p:spPr>
              <a:xfrm>
                <a:off x="1347460" y="3937734"/>
                <a:ext cx="4101892" cy="9946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800" b="0" i="1" smtClean="0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ja-JP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ja-JP" sz="18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altLang="ja-JP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ja-JP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  <m:r>
                            <a:rPr lang="en-US" altLang="ja-JP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ja-JP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altLang="ja-JP" sz="1800" b="0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ja-JP" sz="1800" b="0" i="1" dirty="0">
                  <a:effectLst/>
                  <a:latin typeface="Cambria Math" panose="02040503050406030204" pitchFamily="18" charset="0"/>
                </a:endParaRPr>
              </a:p>
              <a:p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b="0" i="1" smtClean="0">
                            <a:effectLst/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ja-JP" sz="1800" b="0" i="1" smtClean="0"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ja-JP" sz="1800" b="0" i="1" smtClean="0">
                            <a:effectLst/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altLang="ja-JP" sz="1800" b="0" i="1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1800" b="0" i="1" smtClean="0"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1800" b="0" i="1" smtClean="0">
                        <a:effectLst/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altLang="ja-JP" sz="1800" b="0" dirty="0">
                  <a:effectLst/>
                </a:endParaRPr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CC4C261C-754E-7542-7698-958E9CE95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460" y="3937734"/>
                <a:ext cx="4101892" cy="994631"/>
              </a:xfrm>
              <a:prstGeom prst="rect">
                <a:avLst/>
              </a:prstGeom>
              <a:blipFill>
                <a:blip r:embed="rId5"/>
                <a:stretch>
                  <a:fillRect l="-617" b="-88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5F89F99-625B-D3EC-A33B-820DE9F881F7}"/>
              </a:ext>
            </a:extLst>
          </p:cNvPr>
          <p:cNvSpPr txBox="1"/>
          <p:nvPr/>
        </p:nvSpPr>
        <p:spPr>
          <a:xfrm>
            <a:off x="838200" y="5329064"/>
            <a:ext cx="6216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>
                <a:effectLst/>
                <a:latin typeface="HaranoAjiMincho-Regular-Identity-H"/>
              </a:rPr>
              <a:t>四元数を要素にもつ行列は逆行列が求められない。</a:t>
            </a:r>
            <a:endParaRPr lang="en-US" altLang="ja-JP" sz="1800" dirty="0">
              <a:effectLst/>
              <a:latin typeface="HaranoAjiMincho-Regular-Identity-H"/>
            </a:endParaRPr>
          </a:p>
          <a:p>
            <a:r>
              <a:rPr lang="en-US" altLang="ja-JP" dirty="0">
                <a:latin typeface="HaranoAjiMincho-Regular-Identity-H"/>
              </a:rPr>
              <a:t>→</a:t>
            </a:r>
            <a:r>
              <a:rPr lang="ja-JP" altLang="en-US" sz="1800">
                <a:effectLst/>
                <a:latin typeface="HaranoAjiMincho-Regular-Identity-H"/>
              </a:rPr>
              <a:t>異なる更新の方法が必要で主に勾配法が用いられている 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01888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4C7AA2F9-0374-6D3D-F9EC-431A23C7D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2371" y="1351039"/>
            <a:ext cx="9472789" cy="532844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D5FB45E-0675-49D2-A17D-6140B752B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</a:t>
            </a:r>
            <a:r>
              <a:rPr kumimoji="1" lang="en-US" altLang="ja-JP" dirty="0"/>
              <a:t>(</a:t>
            </a:r>
            <a:r>
              <a:rPr kumimoji="1" lang="ja-JP" altLang="en-US" dirty="0"/>
              <a:t>中間発表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0C818E7-3491-9675-0FB2-A656DE83D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z="2000" smtClean="0"/>
              <a:t>8</a:t>
            </a:fld>
            <a:endParaRPr kumimoji="1" lang="ja-JP" altLang="en-US" sz="20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0020840-67BE-59D3-FC01-37B95932A28B}"/>
              </a:ext>
            </a:extLst>
          </p:cNvPr>
          <p:cNvSpPr txBox="1"/>
          <p:nvPr/>
        </p:nvSpPr>
        <p:spPr>
          <a:xfrm>
            <a:off x="1023042" y="5033727"/>
            <a:ext cx="6580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Tx: Tx1</a:t>
            </a:r>
            <a:r>
              <a:rPr kumimoji="1" lang="ja-JP" altLang="en-US" dirty="0"/>
              <a:t>と</a:t>
            </a:r>
            <a:r>
              <a:rPr kumimoji="1" lang="en-US" altLang="ja-JP" dirty="0"/>
              <a:t>Tx2</a:t>
            </a:r>
            <a:r>
              <a:rPr kumimoji="1" lang="ja-JP" altLang="en-US" dirty="0"/>
              <a:t>を交互に送信する</a:t>
            </a:r>
            <a:r>
              <a:rPr kumimoji="1" lang="en-US" altLang="ja-JP" dirty="0"/>
              <a:t>(</a:t>
            </a:r>
            <a:r>
              <a:rPr kumimoji="1" lang="ja-JP" altLang="en-US" dirty="0"/>
              <a:t>切り替えは</a:t>
            </a:r>
            <a:r>
              <a:rPr lang="ja-JP" altLang="en-US" dirty="0"/>
              <a:t>raspberrypiで制御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7BE2016-91D9-39EB-EB56-2EE245B939B1}"/>
              </a:ext>
            </a:extLst>
          </p:cNvPr>
          <p:cNvSpPr txBox="1"/>
          <p:nvPr/>
        </p:nvSpPr>
        <p:spPr>
          <a:xfrm>
            <a:off x="1023042" y="5645428"/>
            <a:ext cx="3448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Rx: Rx1</a:t>
            </a:r>
            <a:r>
              <a:rPr kumimoji="1" lang="ja-JP" altLang="en-US"/>
              <a:t>と</a:t>
            </a:r>
            <a:r>
              <a:rPr kumimoji="1" lang="en-US" altLang="ja-JP" dirty="0"/>
              <a:t>Rx2</a:t>
            </a:r>
            <a:r>
              <a:rPr kumimoji="1" lang="ja-JP" altLang="en-US"/>
              <a:t>で同時に受信する</a:t>
            </a:r>
          </a:p>
        </p:txBody>
      </p:sp>
      <p:pic>
        <p:nvPicPr>
          <p:cNvPr id="3" name="図 2" descr="テーブル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EA057D93-92BC-17F1-A9E0-AC30C896B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846" y="136525"/>
            <a:ext cx="4224708" cy="316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585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991CA15C-212E-2F71-4C53-D5C37178AF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50201"/>
            <a:ext cx="10515600" cy="3505200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5738BF1-2F70-2C4F-54B0-85B07726F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D8E26BE-9F87-6FD3-3D1D-522329605978}"/>
              </a:ext>
            </a:extLst>
          </p:cNvPr>
          <p:cNvSpPr txBox="1"/>
          <p:nvPr/>
        </p:nvSpPr>
        <p:spPr>
          <a:xfrm>
            <a:off x="2654192" y="4974602"/>
            <a:ext cx="6883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水平偏波および垂直偏波を送信し得られた</a:t>
            </a:r>
            <a:r>
              <a:rPr kumimoji="1" lang="en-US" altLang="ja-JP" dirty="0"/>
              <a:t>IQ</a:t>
            </a:r>
            <a:r>
              <a:rPr kumimoji="1" lang="ja-JP" altLang="en-US" dirty="0"/>
              <a:t>信号の振幅・位相</a:t>
            </a:r>
          </a:p>
        </p:txBody>
      </p:sp>
    </p:spTree>
    <p:extLst>
      <p:ext uri="{BB962C8B-B14F-4D97-AF65-F5344CB8AC3E}">
        <p14:creationId xmlns:p14="http://schemas.microsoft.com/office/powerpoint/2010/main" val="3319969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5741</TotalTime>
  <Words>864</Words>
  <Application>Microsoft Office PowerPoint</Application>
  <PresentationFormat>ワイド画面</PresentationFormat>
  <Paragraphs>120</Paragraphs>
  <Slides>21</Slides>
  <Notes>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32" baseType="lpstr">
      <vt:lpstr>CMBX10</vt:lpstr>
      <vt:lpstr>CMMI10</vt:lpstr>
      <vt:lpstr>CMMIB10</vt:lpstr>
      <vt:lpstr>CMR10</vt:lpstr>
      <vt:lpstr>CMR7</vt:lpstr>
      <vt:lpstr>HaranoAjiMincho-Regular-Identity-H</vt:lpstr>
      <vt:lpstr>游ゴシック</vt:lpstr>
      <vt:lpstr>游ゴシック Light</vt:lpstr>
      <vt:lpstr>Arial</vt:lpstr>
      <vt:lpstr>Cambria Math</vt:lpstr>
      <vt:lpstr>Office テーマ</vt:lpstr>
      <vt:lpstr>四元数リザバーコンピューティングに基づく 偏波リモートセンシングによる ヒトの動作の分類</vt:lpstr>
      <vt:lpstr>背景</vt:lpstr>
      <vt:lpstr>ポアンカレ球</vt:lpstr>
      <vt:lpstr>四元数</vt:lpstr>
      <vt:lpstr>リザバーコンピューティング</vt:lpstr>
      <vt:lpstr>システムの構成と散乱行列</vt:lpstr>
      <vt:lpstr>四元数リザバーコンピューティング</vt:lpstr>
      <vt:lpstr>実験(中間発表)</vt:lpstr>
      <vt:lpstr>PowerPoint プレゼンテーション</vt:lpstr>
      <vt:lpstr>PowerPoint プレゼンテーション</vt:lpstr>
      <vt:lpstr>PowerPoint プレゼンテーション</vt:lpstr>
      <vt:lpstr>中間発表後に気づいた問題点</vt:lpstr>
      <vt:lpstr>ブロックダイアグラム</vt:lpstr>
      <vt:lpstr>発振器</vt:lpstr>
      <vt:lpstr>非同期問題の解消</vt:lpstr>
      <vt:lpstr>非同期問題の解消</vt:lpstr>
      <vt:lpstr>実験(中間発表後)</vt:lpstr>
      <vt:lpstr>PowerPoint プレゼンテーション</vt:lpstr>
      <vt:lpstr>PowerPoint プレゼンテーション</vt:lpstr>
      <vt:lpstr>PowerPoint プレゼンテーション</vt:lpstr>
      <vt:lpstr>今後の課題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四元数リザバーコンピューティングに基づく偏波リモートセンシングによるヒトの動作の分類</dc:title>
  <dc:creator>上野　俊樹</dc:creator>
  <cp:lastModifiedBy>上野　俊樹</cp:lastModifiedBy>
  <cp:revision>12</cp:revision>
  <dcterms:created xsi:type="dcterms:W3CDTF">2022-09-28T21:57:34Z</dcterms:created>
  <dcterms:modified xsi:type="dcterms:W3CDTF">2023-01-12T02:06:23Z</dcterms:modified>
</cp:coreProperties>
</file>